
<file path=[Content_Types].xml><?xml version="1.0" encoding="utf-8"?>
<Types xmlns="http://schemas.openxmlformats.org/package/2006/content-types">
  <Default Extension="jpeg" ContentType="image/jpe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66" r:id="rId1"/>
  </p:sldMasterIdLst>
  <p:sldIdLst>
    <p:sldId id="256" r:id="rId2"/>
    <p:sldId id="257" r:id="rId3"/>
    <p:sldId id="259" r:id="rId4"/>
    <p:sldId id="266" r:id="rId5"/>
    <p:sldId id="267" r:id="rId6"/>
    <p:sldId id="268" r:id="rId7"/>
    <p:sldId id="258" r:id="rId8"/>
    <p:sldId id="260" r:id="rId9"/>
    <p:sldId id="262" r:id="rId10"/>
    <p:sldId id="263" r:id="rId11"/>
    <p:sldId id="264" r:id="rId12"/>
    <p:sldId id="265" r:id="rId13"/>
    <p:sldId id="261" r:id="rId1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018"/>
    <p:restoredTop sz="95000"/>
  </p:normalViewPr>
  <p:slideViewPr>
    <p:cSldViewPr snapToGrid="0" snapToObjects="1">
      <p:cViewPr varScale="1">
        <p:scale>
          <a:sx n="88" d="100"/>
          <a:sy n="88" d="100"/>
        </p:scale>
        <p:origin x="1448"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102240" y="2386744"/>
            <a:ext cx="6939520" cy="1645920"/>
          </a:xfrm>
          <a:solidFill>
            <a:srgbClr val="FFFFFF"/>
          </a:solidFill>
          <a:ln w="38100">
            <a:solidFill>
              <a:srgbClr val="404040"/>
            </a:solidFill>
          </a:ln>
        </p:spPr>
        <p:txBody>
          <a:bodyPr lIns="274320" rIns="274320" anchor="ctr" anchorCtr="1">
            <a:normAutofit/>
          </a:bodyPr>
          <a:lstStyle>
            <a:lvl1pPr algn="ctr">
              <a:defRPr sz="35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021396" y="4352544"/>
            <a:ext cx="5101209" cy="1239894"/>
          </a:xfrm>
          <a:noFill/>
        </p:spPr>
        <p:txBody>
          <a:bodyPr>
            <a:normAutofit/>
          </a:bodyPr>
          <a:lstStyle>
            <a:lvl1pPr marL="0" indent="0" algn="ctr">
              <a:buNone/>
              <a:defRPr sz="1900">
                <a:solidFill>
                  <a:schemeClr val="tx1">
                    <a:lumMod val="75000"/>
                    <a:lumOff val="25000"/>
                  </a:schemeClr>
                </a:solidFill>
              </a:defRPr>
            </a:lvl1pPr>
            <a:lvl2pPr marL="457200" indent="0" algn="ctr">
              <a:buNone/>
              <a:defRPr sz="19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5D196A94-EE67-0344-8BEE-DE6E426DA596}" type="datetimeFigureOut">
              <a:rPr lang="en-US" smtClean="0"/>
              <a:t>1/13/20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E7274AB-49C9-3940-AD43-B23F22F0282B}" type="slidenum">
              <a:rPr lang="en-US" smtClean="0"/>
              <a:t>‹#›</a:t>
            </a:fld>
            <a:endParaRPr lang="en-US"/>
          </a:p>
        </p:txBody>
      </p:sp>
    </p:spTree>
    <p:extLst>
      <p:ext uri="{BB962C8B-B14F-4D97-AF65-F5344CB8AC3E}">
        <p14:creationId xmlns:p14="http://schemas.microsoft.com/office/powerpoint/2010/main" val="3621609998"/>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D196A94-EE67-0344-8BEE-DE6E426DA596}" type="datetimeFigureOut">
              <a:rPr lang="en-US" smtClean="0"/>
              <a:t>1/13/20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7274AB-49C9-3940-AD43-B23F22F0282B}" type="slidenum">
              <a:rPr lang="en-US" smtClean="0"/>
              <a:t>‹#›</a:t>
            </a:fld>
            <a:endParaRPr lang="en-US"/>
          </a:p>
        </p:txBody>
      </p:sp>
    </p:spTree>
    <p:extLst>
      <p:ext uri="{BB962C8B-B14F-4D97-AF65-F5344CB8AC3E}">
        <p14:creationId xmlns:p14="http://schemas.microsoft.com/office/powerpoint/2010/main" val="39931542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489834" y="937260"/>
            <a:ext cx="1053966"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606046" y="937260"/>
            <a:ext cx="4716174" cy="49834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D196A94-EE67-0344-8BEE-DE6E426DA596}" type="datetimeFigureOut">
              <a:rPr lang="en-US" smtClean="0"/>
              <a:t>1/13/20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7274AB-49C9-3940-AD43-B23F22F0282B}" type="slidenum">
              <a:rPr lang="en-US" smtClean="0"/>
              <a:t>‹#›</a:t>
            </a:fld>
            <a:endParaRPr lang="en-US"/>
          </a:p>
        </p:txBody>
      </p:sp>
    </p:spTree>
    <p:extLst>
      <p:ext uri="{BB962C8B-B14F-4D97-AF65-F5344CB8AC3E}">
        <p14:creationId xmlns:p14="http://schemas.microsoft.com/office/powerpoint/2010/main" val="33671384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D196A94-EE67-0344-8BEE-DE6E426DA596}" type="datetimeFigureOut">
              <a:rPr lang="en-US" smtClean="0"/>
              <a:t>1/13/20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E7274AB-49C9-3940-AD43-B23F22F0282B}" type="slidenum">
              <a:rPr lang="en-US" smtClean="0"/>
              <a:t>‹#›</a:t>
            </a:fld>
            <a:endParaRPr lang="en-US"/>
          </a:p>
        </p:txBody>
      </p:sp>
    </p:spTree>
    <p:extLst>
      <p:ext uri="{BB962C8B-B14F-4D97-AF65-F5344CB8AC3E}">
        <p14:creationId xmlns:p14="http://schemas.microsoft.com/office/powerpoint/2010/main" val="33457494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106424" y="2386744"/>
            <a:ext cx="6940296" cy="1645920"/>
          </a:xfrm>
          <a:solidFill>
            <a:srgbClr val="FFFFFF"/>
          </a:solidFill>
          <a:ln w="38100">
            <a:solidFill>
              <a:srgbClr val="404040"/>
            </a:solidFill>
          </a:ln>
        </p:spPr>
        <p:txBody>
          <a:bodyPr lIns="274320" rIns="274320" anchor="ctr" anchorCtr="1">
            <a:normAutofit/>
          </a:bodyPr>
          <a:lstStyle>
            <a:lvl1pPr>
              <a:defRPr sz="35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021396" y="4352465"/>
            <a:ext cx="5101209" cy="1265082"/>
          </a:xfrm>
        </p:spPr>
        <p:txBody>
          <a:bodyPr anchor="t" anchorCtr="1">
            <a:normAutofit/>
          </a:bodyPr>
          <a:lstStyle>
            <a:lvl1pPr marL="0" indent="0">
              <a:buNone/>
              <a:defRPr sz="1900">
                <a:solidFill>
                  <a:schemeClr val="tx1"/>
                </a:solidFill>
              </a:defRPr>
            </a:lvl1pPr>
            <a:lvl2pPr marL="457200" indent="0">
              <a:buNone/>
              <a:defRPr sz="19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5D196A94-EE67-0344-8BEE-DE6E426DA596}" type="datetimeFigureOut">
              <a:rPr lang="en-US" smtClean="0"/>
              <a:t>1/13/20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E7274AB-49C9-3940-AD43-B23F22F0282B}" type="slidenum">
              <a:rPr lang="en-US" smtClean="0"/>
              <a:t>‹#›</a:t>
            </a:fld>
            <a:endParaRPr lang="en-US"/>
          </a:p>
        </p:txBody>
      </p:sp>
    </p:spTree>
    <p:extLst>
      <p:ext uri="{BB962C8B-B14F-4D97-AF65-F5344CB8AC3E}">
        <p14:creationId xmlns:p14="http://schemas.microsoft.com/office/powerpoint/2010/main" val="2692754044"/>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2239" y="2638044"/>
            <a:ext cx="3288023"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753737" y="2638044"/>
            <a:ext cx="3290516"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5D196A94-EE67-0344-8BEE-DE6E426DA596}" type="datetimeFigureOut">
              <a:rPr lang="en-US" smtClean="0"/>
              <a:t>1/13/20</a:t>
            </a:fld>
            <a:endParaRPr lang="en-US"/>
          </a:p>
        </p:txBody>
      </p:sp>
      <p:sp>
        <p:nvSpPr>
          <p:cNvPr id="9" name="Footer Placeholder 8"/>
          <p:cNvSpPr>
            <a:spLocks noGrp="1"/>
          </p:cNvSpPr>
          <p:nvPr>
            <p:ph type="ftr" sz="quarter" idx="11"/>
          </p:nvPr>
        </p:nvSpPr>
        <p:spPr/>
        <p:txBody>
          <a:bodyPr/>
          <a:lstStyle/>
          <a:p>
            <a:endParaRPr lang="en-US"/>
          </a:p>
        </p:txBody>
      </p:sp>
      <p:sp>
        <p:nvSpPr>
          <p:cNvPr id="10" name="Slide Number Placeholder 9"/>
          <p:cNvSpPr>
            <a:spLocks noGrp="1"/>
          </p:cNvSpPr>
          <p:nvPr>
            <p:ph type="sldNum" sz="quarter" idx="12"/>
          </p:nvPr>
        </p:nvSpPr>
        <p:spPr/>
        <p:txBody>
          <a:bodyPr/>
          <a:lstStyle/>
          <a:p>
            <a:fld id="{FE7274AB-49C9-3940-AD43-B23F22F0282B}" type="slidenum">
              <a:rPr lang="en-US" smtClean="0"/>
              <a:t>‹#›</a:t>
            </a:fld>
            <a:endParaRPr lang="en-US"/>
          </a:p>
        </p:txBody>
      </p:sp>
    </p:spTree>
    <p:extLst>
      <p:ext uri="{BB962C8B-B14F-4D97-AF65-F5344CB8AC3E}">
        <p14:creationId xmlns:p14="http://schemas.microsoft.com/office/powerpoint/2010/main" val="4612056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102239" y="2313434"/>
            <a:ext cx="3288024"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2239" y="3143250"/>
            <a:ext cx="3288024" cy="25967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4753737" y="3143250"/>
            <a:ext cx="3290516" cy="2596776"/>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4753737" y="2313434"/>
            <a:ext cx="3290516"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5D196A94-EE67-0344-8BEE-DE6E426DA596}" type="datetimeFigureOut">
              <a:rPr lang="en-US" smtClean="0"/>
              <a:t>1/13/20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E7274AB-49C9-3940-AD43-B23F22F0282B}" type="slidenum">
              <a:rPr lang="en-US" smtClean="0"/>
              <a:t>‹#›</a:t>
            </a:fld>
            <a:endParaRPr lang="en-US"/>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1868729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D196A94-EE67-0344-8BEE-DE6E426DA596}" type="datetimeFigureOut">
              <a:rPr lang="en-US" smtClean="0"/>
              <a:t>1/13/20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E7274AB-49C9-3940-AD43-B23F22F0282B}" type="slidenum">
              <a:rPr lang="en-US" smtClean="0"/>
              <a:t>‹#›</a:t>
            </a:fld>
            <a:endParaRPr lang="en-US"/>
          </a:p>
        </p:txBody>
      </p:sp>
    </p:spTree>
    <p:extLst>
      <p:ext uri="{BB962C8B-B14F-4D97-AF65-F5344CB8AC3E}">
        <p14:creationId xmlns:p14="http://schemas.microsoft.com/office/powerpoint/2010/main" val="40154685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D196A94-EE67-0344-8BEE-DE6E426DA596}" type="datetimeFigureOut">
              <a:rPr lang="en-US" smtClean="0"/>
              <a:t>1/13/20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E7274AB-49C9-3940-AD43-B23F22F0282B}" type="slidenum">
              <a:rPr lang="en-US" smtClean="0"/>
              <a:t>‹#›</a:t>
            </a:fld>
            <a:endParaRPr lang="en-US"/>
          </a:p>
        </p:txBody>
      </p:sp>
    </p:spTree>
    <p:extLst>
      <p:ext uri="{BB962C8B-B14F-4D97-AF65-F5344CB8AC3E}">
        <p14:creationId xmlns:p14="http://schemas.microsoft.com/office/powerpoint/2010/main" val="35482282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457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640703" y="2243829"/>
            <a:ext cx="3290594" cy="1141497"/>
          </a:xfrm>
          <a:solidFill>
            <a:srgbClr val="FFFFFF"/>
          </a:solidFill>
          <a:ln>
            <a:solidFill>
              <a:srgbClr val="404040"/>
            </a:solidFill>
          </a:ln>
        </p:spPr>
        <p:txBody>
          <a:bodyPr anchor="ctr" anchorCtr="1">
            <a:normAutofit/>
          </a:bodyPr>
          <a:lstStyle>
            <a:lvl1pPr>
              <a:defRPr sz="21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5052060" y="804672"/>
            <a:ext cx="361188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62965" y="3549918"/>
            <a:ext cx="284607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p:cNvSpPr>
            <a:spLocks noGrp="1"/>
          </p:cNvSpPr>
          <p:nvPr>
            <p:ph type="dt" sz="half" idx="10"/>
          </p:nvPr>
        </p:nvSpPr>
        <p:spPr/>
        <p:txBody>
          <a:bodyPr/>
          <a:lstStyle/>
          <a:p>
            <a:fld id="{5D196A94-EE67-0344-8BEE-DE6E426DA596}" type="datetimeFigureOut">
              <a:rPr lang="en-US" smtClean="0"/>
              <a:t>1/13/20</a:t>
            </a:fld>
            <a:endParaRPr lang="en-US"/>
          </a:p>
        </p:txBody>
      </p:sp>
      <p:sp>
        <p:nvSpPr>
          <p:cNvPr id="10" name="Footer Placeholder 9"/>
          <p:cNvSpPr>
            <a:spLocks noGrp="1"/>
          </p:cNvSpPr>
          <p:nvPr>
            <p:ph type="ftr" sz="quarter" idx="11"/>
          </p:nvPr>
        </p:nvSpPr>
        <p:spPr>
          <a:xfrm>
            <a:off x="640703" y="6236208"/>
            <a:ext cx="3806398" cy="320040"/>
          </a:xfrm>
        </p:spPr>
        <p:txBody>
          <a:bodyPr>
            <a:normAutofit/>
          </a:bodyPr>
          <a:lstStyle>
            <a:lvl1pPr>
              <a:defRPr>
                <a:solidFill>
                  <a:srgbClr val="FFFFFF">
                    <a:alpha val="70000"/>
                  </a:srgbClr>
                </a:solidFill>
              </a:defRPr>
            </a:lvl1pPr>
          </a:lstStyle>
          <a:p>
            <a:endParaRPr lang="en-US"/>
          </a:p>
        </p:txBody>
      </p:sp>
      <p:sp>
        <p:nvSpPr>
          <p:cNvPr id="11" name="Slide Number Placeholder 10"/>
          <p:cNvSpPr>
            <a:spLocks noGrp="1"/>
          </p:cNvSpPr>
          <p:nvPr>
            <p:ph type="sldNum" sz="quarter" idx="12"/>
          </p:nvPr>
        </p:nvSpPr>
        <p:spPr/>
        <p:txBody>
          <a:bodyPr/>
          <a:lstStyle/>
          <a:p>
            <a:fld id="{FE7274AB-49C9-3940-AD43-B23F22F0282B}" type="slidenum">
              <a:rPr lang="en-US" smtClean="0"/>
              <a:t>‹#›</a:t>
            </a:fld>
            <a:endParaRPr lang="en-US"/>
          </a:p>
        </p:txBody>
      </p:sp>
    </p:spTree>
    <p:extLst>
      <p:ext uri="{BB962C8B-B14F-4D97-AF65-F5344CB8AC3E}">
        <p14:creationId xmlns:p14="http://schemas.microsoft.com/office/powerpoint/2010/main" val="11496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1" y="0"/>
            <a:ext cx="4571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640080" y="2243828"/>
            <a:ext cx="3291840" cy="1143000"/>
          </a:xfrm>
          <a:solidFill>
            <a:srgbClr val="FFFFFF"/>
          </a:solidFill>
          <a:ln>
            <a:solidFill>
              <a:srgbClr val="262626"/>
            </a:solidFill>
          </a:ln>
        </p:spPr>
        <p:txBody>
          <a:bodyPr anchor="ctr" anchorCtr="1">
            <a:noAutofit/>
          </a:bodyPr>
          <a:lstStyle>
            <a:lvl1pPr>
              <a:defRPr sz="21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572000" y="-42172"/>
            <a:ext cx="4576573"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62965" y="3549919"/>
            <a:ext cx="284607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5D196A94-EE67-0344-8BEE-DE6E426DA596}" type="datetimeFigureOut">
              <a:rPr lang="en-US" smtClean="0"/>
              <a:t>1/13/20</a:t>
            </a:fld>
            <a:endParaRPr lang="en-US"/>
          </a:p>
        </p:txBody>
      </p:sp>
      <p:sp>
        <p:nvSpPr>
          <p:cNvPr id="9" name="Footer Placeholder 8"/>
          <p:cNvSpPr>
            <a:spLocks noGrp="1"/>
          </p:cNvSpPr>
          <p:nvPr>
            <p:ph type="ftr" sz="quarter" idx="11"/>
          </p:nvPr>
        </p:nvSpPr>
        <p:spPr>
          <a:xfrm>
            <a:off x="640080" y="6236208"/>
            <a:ext cx="3803904" cy="320040"/>
          </a:xfrm>
        </p:spPr>
        <p:txBody>
          <a:bodyPr>
            <a:normAutofit/>
          </a:bodyPr>
          <a:lstStyle>
            <a:lvl1pPr>
              <a:defRPr>
                <a:solidFill>
                  <a:srgbClr val="FFFFFF">
                    <a:alpha val="70000"/>
                  </a:srgbClr>
                </a:solidFill>
              </a:defRPr>
            </a:lvl1pPr>
          </a:lstStyle>
          <a:p>
            <a:endParaRPr lang="en-US"/>
          </a:p>
        </p:txBody>
      </p:sp>
      <p:sp>
        <p:nvSpPr>
          <p:cNvPr id="10" name="Slide Number Placeholder 9"/>
          <p:cNvSpPr>
            <a:spLocks noGrp="1"/>
          </p:cNvSpPr>
          <p:nvPr>
            <p:ph type="sldNum" sz="quarter" idx="12"/>
          </p:nvPr>
        </p:nvSpPr>
        <p:spPr/>
        <p:txBody>
          <a:bodyPr/>
          <a:lstStyle/>
          <a:p>
            <a:fld id="{FE7274AB-49C9-3940-AD43-B23F22F0282B}" type="slidenum">
              <a:rPr lang="en-US" smtClean="0"/>
              <a:t>‹#›</a:t>
            </a:fld>
            <a:endParaRPr lang="en-US"/>
          </a:p>
        </p:txBody>
      </p:sp>
    </p:spTree>
    <p:extLst>
      <p:ext uri="{BB962C8B-B14F-4D97-AF65-F5344CB8AC3E}">
        <p14:creationId xmlns:p14="http://schemas.microsoft.com/office/powerpoint/2010/main" val="36225977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1606045" y="964692"/>
            <a:ext cx="5937755"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606045" y="2638045"/>
            <a:ext cx="5937755" cy="31019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978943" y="6238816"/>
            <a:ext cx="2065310" cy="323968"/>
          </a:xfrm>
          <a:prstGeom prst="rect">
            <a:avLst/>
          </a:prstGeom>
        </p:spPr>
        <p:txBody>
          <a:bodyPr vert="horz" lIns="91440" tIns="45720" rIns="91440" bIns="45720" rtlCol="0" anchor="ctr"/>
          <a:lstStyle>
            <a:lvl1pPr algn="r">
              <a:defRPr sz="1000">
                <a:solidFill>
                  <a:schemeClr val="tx1">
                    <a:alpha val="70000"/>
                  </a:schemeClr>
                </a:solidFill>
              </a:defRPr>
            </a:lvl1pPr>
          </a:lstStyle>
          <a:p>
            <a:fld id="{5D196A94-EE67-0344-8BEE-DE6E426DA596}" type="datetimeFigureOut">
              <a:rPr lang="en-US" smtClean="0"/>
              <a:t>1/13/20</a:t>
            </a:fld>
            <a:endParaRPr lang="en-US"/>
          </a:p>
        </p:txBody>
      </p:sp>
      <p:sp>
        <p:nvSpPr>
          <p:cNvPr id="5" name="Footer Placeholder 4"/>
          <p:cNvSpPr>
            <a:spLocks noGrp="1"/>
          </p:cNvSpPr>
          <p:nvPr>
            <p:ph type="ftr" sz="quarter" idx="3"/>
          </p:nvPr>
        </p:nvSpPr>
        <p:spPr>
          <a:xfrm>
            <a:off x="1102239" y="6236208"/>
            <a:ext cx="4556664" cy="320040"/>
          </a:xfrm>
          <a:prstGeom prst="rect">
            <a:avLst/>
          </a:prstGeom>
        </p:spPr>
        <p:txBody>
          <a:bodyPr vert="horz" lIns="91440" tIns="45720" rIns="91440" bIns="45720" rtlCol="0" anchor="ctr"/>
          <a:lstStyle>
            <a:lvl1pPr algn="l">
              <a:defRPr sz="1000">
                <a:solidFill>
                  <a:schemeClr val="tx1">
                    <a:alpha val="70000"/>
                  </a:schemeClr>
                </a:solidFill>
              </a:defRPr>
            </a:lvl1pPr>
          </a:lstStyle>
          <a:p>
            <a:endParaRPr lang="en-US"/>
          </a:p>
        </p:txBody>
      </p:sp>
      <p:sp>
        <p:nvSpPr>
          <p:cNvPr id="6" name="Slide Number Placeholder 5"/>
          <p:cNvSpPr>
            <a:spLocks noGrp="1"/>
          </p:cNvSpPr>
          <p:nvPr>
            <p:ph type="sldNum" sz="quarter" idx="4"/>
          </p:nvPr>
        </p:nvSpPr>
        <p:spPr>
          <a:xfrm>
            <a:off x="8240112" y="6217920"/>
            <a:ext cx="365760" cy="365760"/>
          </a:xfrm>
          <a:prstGeom prst="ellipse">
            <a:avLst/>
          </a:prstGeom>
          <a:solidFill>
            <a:srgbClr val="1D1D1D">
              <a:alpha val="69804"/>
            </a:srgbClr>
          </a:solidFill>
        </p:spPr>
        <p:txBody>
          <a:bodyPr vert="horz" lIns="18288" tIns="45720" rIns="18288" bIns="45720" rtlCol="0" anchor="ctr">
            <a:noAutofit/>
          </a:bodyPr>
          <a:lstStyle>
            <a:lvl1pPr algn="ctr">
              <a:defRPr sz="1100" spc="0" baseline="0">
                <a:solidFill>
                  <a:srgbClr val="FFFFFF"/>
                </a:solidFill>
              </a:defRPr>
            </a:lvl1pPr>
          </a:lstStyle>
          <a:p>
            <a:fld id="{FE7274AB-49C9-3940-AD43-B23F22F0282B}" type="slidenum">
              <a:rPr lang="en-US" smtClean="0"/>
              <a:t>‹#›</a:t>
            </a:fld>
            <a:endParaRPr lang="en-US"/>
          </a:p>
        </p:txBody>
      </p:sp>
    </p:spTree>
    <p:extLst>
      <p:ext uri="{BB962C8B-B14F-4D97-AF65-F5344CB8AC3E}">
        <p14:creationId xmlns:p14="http://schemas.microsoft.com/office/powerpoint/2010/main" val="2984297035"/>
      </p:ext>
    </p:extLst>
  </p:cSld>
  <p:clrMap bg1="lt1" tx1="dk1" bg2="lt2" tx2="dk2" accent1="accent1" accent2="accent2" accent3="accent3" accent4="accent4" accent5="accent5" accent6="accent6" hlink="hlink" folHlink="folHlink"/>
  <p:sldLayoutIdLst>
    <p:sldLayoutId id="2147483867" r:id="rId1"/>
    <p:sldLayoutId id="2147483868" r:id="rId2"/>
    <p:sldLayoutId id="2147483869" r:id="rId3"/>
    <p:sldLayoutId id="2147483870" r:id="rId4"/>
    <p:sldLayoutId id="2147483871" r:id="rId5"/>
    <p:sldLayoutId id="2147483872" r:id="rId6"/>
    <p:sldLayoutId id="2147483873" r:id="rId7"/>
    <p:sldLayoutId id="2147483874" r:id="rId8"/>
    <p:sldLayoutId id="2147483875" r:id="rId9"/>
    <p:sldLayoutId id="2147483876" r:id="rId10"/>
    <p:sldLayoutId id="2147483877" r:id="rId11"/>
  </p:sldLayoutIdLst>
  <p:txStyles>
    <p:titleStyle>
      <a:lvl1pPr algn="ctr" defTabSz="914400" rtl="0" eaLnBrk="1" latinLnBrk="0" hangingPunct="1">
        <a:lnSpc>
          <a:spcPct val="90000"/>
        </a:lnSpc>
        <a:spcBef>
          <a:spcPct val="0"/>
        </a:spcBef>
        <a:buNone/>
        <a:defRPr sz="26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44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59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28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9511A8-75B3-2546-BC5E-72F1930901E0}"/>
              </a:ext>
            </a:extLst>
          </p:cNvPr>
          <p:cNvSpPr>
            <a:spLocks noGrp="1"/>
          </p:cNvSpPr>
          <p:nvPr>
            <p:ph type="ctrTitle"/>
          </p:nvPr>
        </p:nvSpPr>
        <p:spPr/>
        <p:txBody>
          <a:bodyPr/>
          <a:lstStyle/>
          <a:p>
            <a:r>
              <a:rPr lang="en-US" dirty="0"/>
              <a:t>Maternal mortality</a:t>
            </a:r>
          </a:p>
        </p:txBody>
      </p:sp>
      <p:sp>
        <p:nvSpPr>
          <p:cNvPr id="3" name="Subtitle 2">
            <a:extLst>
              <a:ext uri="{FF2B5EF4-FFF2-40B4-BE49-F238E27FC236}">
                <a16:creationId xmlns:a16="http://schemas.microsoft.com/office/drawing/2014/main" id="{546686EB-2459-6947-B012-8ACFCD1F7966}"/>
              </a:ext>
            </a:extLst>
          </p:cNvPr>
          <p:cNvSpPr>
            <a:spLocks noGrp="1"/>
          </p:cNvSpPr>
          <p:nvPr>
            <p:ph type="subTitle" idx="1"/>
          </p:nvPr>
        </p:nvSpPr>
        <p:spPr/>
        <p:txBody>
          <a:bodyPr/>
          <a:lstStyle/>
          <a:p>
            <a:r>
              <a:rPr lang="en-US" dirty="0"/>
              <a:t>Lynn </a:t>
            </a:r>
            <a:r>
              <a:rPr lang="en-US" dirty="0" err="1"/>
              <a:t>Eitelman</a:t>
            </a:r>
            <a:r>
              <a:rPr lang="en-US" dirty="0"/>
              <a:t>, Chelsea Scheetz, Carolyn West, Devin Wilson</a:t>
            </a:r>
          </a:p>
        </p:txBody>
      </p:sp>
    </p:spTree>
    <p:extLst>
      <p:ext uri="{BB962C8B-B14F-4D97-AF65-F5344CB8AC3E}">
        <p14:creationId xmlns:p14="http://schemas.microsoft.com/office/powerpoint/2010/main" val="41971368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895038-F2C6-814A-B434-DA23D1AC1BA6}"/>
              </a:ext>
            </a:extLst>
          </p:cNvPr>
          <p:cNvSpPr>
            <a:spLocks noGrp="1"/>
          </p:cNvSpPr>
          <p:nvPr>
            <p:ph type="title"/>
          </p:nvPr>
        </p:nvSpPr>
        <p:spPr/>
        <p:txBody>
          <a:bodyPr/>
          <a:lstStyle/>
          <a:p>
            <a:r>
              <a:rPr lang="en-US" dirty="0"/>
              <a:t>Decision tree</a:t>
            </a:r>
          </a:p>
        </p:txBody>
      </p:sp>
      <p:sp>
        <p:nvSpPr>
          <p:cNvPr id="3" name="Content Placeholder 2">
            <a:extLst>
              <a:ext uri="{FF2B5EF4-FFF2-40B4-BE49-F238E27FC236}">
                <a16:creationId xmlns:a16="http://schemas.microsoft.com/office/drawing/2014/main" id="{12733E8B-EBCF-7E41-AB23-DD13CA5A09E7}"/>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9806905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AF942E-C2D8-1C4E-8F02-A70CCBFB30D6}"/>
              </a:ext>
            </a:extLst>
          </p:cNvPr>
          <p:cNvSpPr>
            <a:spLocks noGrp="1"/>
          </p:cNvSpPr>
          <p:nvPr>
            <p:ph type="title"/>
          </p:nvPr>
        </p:nvSpPr>
        <p:spPr/>
        <p:txBody>
          <a:bodyPr/>
          <a:lstStyle/>
          <a:p>
            <a:r>
              <a:rPr lang="en-US" dirty="0"/>
              <a:t>Random forest</a:t>
            </a:r>
          </a:p>
        </p:txBody>
      </p:sp>
      <p:sp>
        <p:nvSpPr>
          <p:cNvPr id="3" name="Content Placeholder 2">
            <a:extLst>
              <a:ext uri="{FF2B5EF4-FFF2-40B4-BE49-F238E27FC236}">
                <a16:creationId xmlns:a16="http://schemas.microsoft.com/office/drawing/2014/main" id="{79CC27B4-9004-9A47-BF00-5DE57A6ED4F1}"/>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42084517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BE0A5E-EB02-F549-A6A9-9FE4DDF3705A}"/>
              </a:ext>
            </a:extLst>
          </p:cNvPr>
          <p:cNvSpPr>
            <a:spLocks noGrp="1"/>
          </p:cNvSpPr>
          <p:nvPr>
            <p:ph type="title"/>
          </p:nvPr>
        </p:nvSpPr>
        <p:spPr/>
        <p:txBody>
          <a:bodyPr/>
          <a:lstStyle/>
          <a:p>
            <a:r>
              <a:rPr lang="en-US" dirty="0"/>
              <a:t>Next steps</a:t>
            </a:r>
          </a:p>
        </p:txBody>
      </p:sp>
      <p:sp>
        <p:nvSpPr>
          <p:cNvPr id="3" name="Content Placeholder 2">
            <a:extLst>
              <a:ext uri="{FF2B5EF4-FFF2-40B4-BE49-F238E27FC236}">
                <a16:creationId xmlns:a16="http://schemas.microsoft.com/office/drawing/2014/main" id="{38DA34C4-0C60-274B-8142-0A87AA2FB6BC}"/>
              </a:ext>
            </a:extLst>
          </p:cNvPr>
          <p:cNvSpPr>
            <a:spLocks noGrp="1"/>
          </p:cNvSpPr>
          <p:nvPr>
            <p:ph idx="1"/>
          </p:nvPr>
        </p:nvSpPr>
        <p:spPr/>
        <p:txBody>
          <a:bodyPr/>
          <a:lstStyle/>
          <a:p>
            <a:r>
              <a:rPr lang="en-US" dirty="0"/>
              <a:t>Data limitations – multiple series of data related to health services were available in the database, but the data was not complete enough to be used in our model. Examples include access to clean water and births attended by health care professionals</a:t>
            </a:r>
          </a:p>
          <a:p>
            <a:r>
              <a:rPr lang="en-US" dirty="0"/>
              <a:t>Further analysis based on region – with additional time we would look into fitting models based on region</a:t>
            </a:r>
          </a:p>
        </p:txBody>
      </p:sp>
    </p:spTree>
    <p:extLst>
      <p:ext uri="{BB962C8B-B14F-4D97-AF65-F5344CB8AC3E}">
        <p14:creationId xmlns:p14="http://schemas.microsoft.com/office/powerpoint/2010/main" val="16248795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5FB7CF-A836-0943-A580-C7A122455849}"/>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160B6C37-A581-8D45-9CA3-FD88479838DD}"/>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4871097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CD27FC-E563-E347-B859-D5B93BD36956}"/>
              </a:ext>
            </a:extLst>
          </p:cNvPr>
          <p:cNvSpPr>
            <a:spLocks noGrp="1"/>
          </p:cNvSpPr>
          <p:nvPr>
            <p:ph type="title"/>
          </p:nvPr>
        </p:nvSpPr>
        <p:spPr/>
        <p:txBody>
          <a:bodyPr/>
          <a:lstStyle/>
          <a:p>
            <a:r>
              <a:rPr lang="en-US" dirty="0"/>
              <a:t>Our data</a:t>
            </a:r>
          </a:p>
        </p:txBody>
      </p:sp>
      <p:sp>
        <p:nvSpPr>
          <p:cNvPr id="3" name="Content Placeholder 2">
            <a:extLst>
              <a:ext uri="{FF2B5EF4-FFF2-40B4-BE49-F238E27FC236}">
                <a16:creationId xmlns:a16="http://schemas.microsoft.com/office/drawing/2014/main" id="{8FDA7E2C-6204-9F4A-AE69-146F5931563F}"/>
              </a:ext>
            </a:extLst>
          </p:cNvPr>
          <p:cNvSpPr>
            <a:spLocks noGrp="1"/>
          </p:cNvSpPr>
          <p:nvPr>
            <p:ph idx="1"/>
          </p:nvPr>
        </p:nvSpPr>
        <p:spPr/>
        <p:txBody>
          <a:bodyPr/>
          <a:lstStyle/>
          <a:p>
            <a:r>
              <a:rPr lang="en-US" dirty="0"/>
              <a:t>Our goal is to explore the driving factors for maternal mortality and predict mortality based on machine learning algorithms</a:t>
            </a:r>
          </a:p>
          <a:p>
            <a:r>
              <a:rPr lang="en-US" dirty="0"/>
              <a:t>Data sourced from the World Bank - World Development Indicators &amp; Health Nutrition and Population Statistics</a:t>
            </a:r>
          </a:p>
          <a:p>
            <a:pPr lvl="1"/>
            <a:r>
              <a:rPr lang="en-US" dirty="0"/>
              <a:t>1800 data series available</a:t>
            </a:r>
          </a:p>
          <a:p>
            <a:pPr lvl="1"/>
            <a:r>
              <a:rPr lang="en-US" dirty="0"/>
              <a:t>We narrowed to 6 series</a:t>
            </a:r>
          </a:p>
        </p:txBody>
      </p:sp>
    </p:spTree>
    <p:extLst>
      <p:ext uri="{BB962C8B-B14F-4D97-AF65-F5344CB8AC3E}">
        <p14:creationId xmlns:p14="http://schemas.microsoft.com/office/powerpoint/2010/main" val="6818515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A1E1D2-8006-CD41-A8C2-A78E82FBC5F8}"/>
              </a:ext>
            </a:extLst>
          </p:cNvPr>
          <p:cNvSpPr>
            <a:spLocks noGrp="1"/>
          </p:cNvSpPr>
          <p:nvPr>
            <p:ph type="title"/>
          </p:nvPr>
        </p:nvSpPr>
        <p:spPr/>
        <p:txBody>
          <a:bodyPr/>
          <a:lstStyle/>
          <a:p>
            <a:r>
              <a:rPr lang="en-US" dirty="0"/>
              <a:t>Data series</a:t>
            </a:r>
          </a:p>
        </p:txBody>
      </p:sp>
      <p:sp>
        <p:nvSpPr>
          <p:cNvPr id="3" name="Content Placeholder 2">
            <a:extLst>
              <a:ext uri="{FF2B5EF4-FFF2-40B4-BE49-F238E27FC236}">
                <a16:creationId xmlns:a16="http://schemas.microsoft.com/office/drawing/2014/main" id="{3CD35E77-15C4-194E-BD7F-8423945256EA}"/>
              </a:ext>
            </a:extLst>
          </p:cNvPr>
          <p:cNvSpPr>
            <a:spLocks noGrp="1"/>
          </p:cNvSpPr>
          <p:nvPr>
            <p:ph idx="1"/>
          </p:nvPr>
        </p:nvSpPr>
        <p:spPr/>
        <p:txBody>
          <a:bodyPr>
            <a:normAutofit/>
          </a:bodyPr>
          <a:lstStyle/>
          <a:p>
            <a:r>
              <a:rPr lang="en-US" dirty="0"/>
              <a:t>Maternal mortality ratio (deaths per 100,000 live births)</a:t>
            </a:r>
          </a:p>
          <a:p>
            <a:r>
              <a:rPr lang="en-US" dirty="0"/>
              <a:t>Domestic general government health expenditure (% of GDP)</a:t>
            </a:r>
          </a:p>
          <a:p>
            <a:r>
              <a:rPr lang="en-US" dirty="0"/>
              <a:t>Domestic private health expenditure (% of current health expenditure)</a:t>
            </a:r>
          </a:p>
          <a:p>
            <a:r>
              <a:rPr lang="en-US" dirty="0"/>
              <a:t>GDP per capita (international-$)</a:t>
            </a:r>
          </a:p>
          <a:p>
            <a:r>
              <a:rPr lang="en-US" dirty="0"/>
              <a:t>Lifetime risk of maternal death (%) - probability that a 15-year-old female will die eventually from a maternal cause assuming current levels of fertility and mortality</a:t>
            </a:r>
          </a:p>
        </p:txBody>
      </p:sp>
    </p:spTree>
    <p:extLst>
      <p:ext uri="{BB962C8B-B14F-4D97-AF65-F5344CB8AC3E}">
        <p14:creationId xmlns:p14="http://schemas.microsoft.com/office/powerpoint/2010/main" val="34845755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A22945-4A2F-3741-BCF4-D817615118C0}"/>
              </a:ext>
            </a:extLst>
          </p:cNvPr>
          <p:cNvSpPr>
            <a:spLocks noGrp="1"/>
          </p:cNvSpPr>
          <p:nvPr>
            <p:ph type="title"/>
          </p:nvPr>
        </p:nvSpPr>
        <p:spPr/>
        <p:txBody>
          <a:bodyPr/>
          <a:lstStyle/>
          <a:p>
            <a:r>
              <a:rPr lang="en-US" dirty="0"/>
              <a:t>Lifetime risk of maternal death</a:t>
            </a:r>
          </a:p>
        </p:txBody>
      </p:sp>
      <p:pic>
        <p:nvPicPr>
          <p:cNvPr id="5" name="Picture 4">
            <a:extLst>
              <a:ext uri="{FF2B5EF4-FFF2-40B4-BE49-F238E27FC236}">
                <a16:creationId xmlns:a16="http://schemas.microsoft.com/office/drawing/2014/main" id="{BFB6709E-7DE1-D44D-A579-6FB2A7493649}"/>
              </a:ext>
            </a:extLst>
          </p:cNvPr>
          <p:cNvPicPr>
            <a:picLocks noChangeAspect="1"/>
          </p:cNvPicPr>
          <p:nvPr/>
        </p:nvPicPr>
        <p:blipFill>
          <a:blip r:embed="rId2"/>
          <a:stretch>
            <a:fillRect/>
          </a:stretch>
        </p:blipFill>
        <p:spPr>
          <a:xfrm>
            <a:off x="361355" y="2269524"/>
            <a:ext cx="8421291" cy="4477517"/>
          </a:xfrm>
          <a:prstGeom prst="rect">
            <a:avLst/>
          </a:prstGeom>
        </p:spPr>
      </p:pic>
    </p:spTree>
    <p:extLst>
      <p:ext uri="{BB962C8B-B14F-4D97-AF65-F5344CB8AC3E}">
        <p14:creationId xmlns:p14="http://schemas.microsoft.com/office/powerpoint/2010/main" val="11769619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5CDCF9-AB34-4746-8A88-D00E6781C134}"/>
              </a:ext>
            </a:extLst>
          </p:cNvPr>
          <p:cNvSpPr>
            <a:spLocks noGrp="1"/>
          </p:cNvSpPr>
          <p:nvPr>
            <p:ph type="title"/>
          </p:nvPr>
        </p:nvSpPr>
        <p:spPr/>
        <p:txBody>
          <a:bodyPr/>
          <a:lstStyle/>
          <a:p>
            <a:r>
              <a:rPr lang="en-US" dirty="0"/>
              <a:t>Health care expenditures</a:t>
            </a:r>
          </a:p>
        </p:txBody>
      </p:sp>
      <p:pic>
        <p:nvPicPr>
          <p:cNvPr id="4" name="Picture 3">
            <a:extLst>
              <a:ext uri="{FF2B5EF4-FFF2-40B4-BE49-F238E27FC236}">
                <a16:creationId xmlns:a16="http://schemas.microsoft.com/office/drawing/2014/main" id="{B29D50FF-48AC-924A-9A63-CFA5B40C157C}"/>
              </a:ext>
            </a:extLst>
          </p:cNvPr>
          <p:cNvPicPr>
            <a:picLocks noChangeAspect="1"/>
          </p:cNvPicPr>
          <p:nvPr/>
        </p:nvPicPr>
        <p:blipFill>
          <a:blip r:embed="rId2"/>
          <a:stretch>
            <a:fillRect/>
          </a:stretch>
        </p:blipFill>
        <p:spPr>
          <a:xfrm>
            <a:off x="159054" y="2423959"/>
            <a:ext cx="8825893" cy="4020384"/>
          </a:xfrm>
          <a:prstGeom prst="rect">
            <a:avLst/>
          </a:prstGeom>
        </p:spPr>
      </p:pic>
    </p:spTree>
    <p:extLst>
      <p:ext uri="{BB962C8B-B14F-4D97-AF65-F5344CB8AC3E}">
        <p14:creationId xmlns:p14="http://schemas.microsoft.com/office/powerpoint/2010/main" val="9216070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0951E6-DF1E-0047-ACF1-32F2AEEA0EAA}"/>
              </a:ext>
            </a:extLst>
          </p:cNvPr>
          <p:cNvSpPr>
            <a:spLocks noGrp="1"/>
          </p:cNvSpPr>
          <p:nvPr>
            <p:ph type="title"/>
          </p:nvPr>
        </p:nvSpPr>
        <p:spPr/>
        <p:txBody>
          <a:bodyPr/>
          <a:lstStyle/>
          <a:p>
            <a:r>
              <a:rPr lang="en-US" dirty="0"/>
              <a:t>Mortality &amp; government spending</a:t>
            </a:r>
          </a:p>
        </p:txBody>
      </p:sp>
      <p:pic>
        <p:nvPicPr>
          <p:cNvPr id="4" name="Picture 3">
            <a:extLst>
              <a:ext uri="{FF2B5EF4-FFF2-40B4-BE49-F238E27FC236}">
                <a16:creationId xmlns:a16="http://schemas.microsoft.com/office/drawing/2014/main" id="{2196E3C7-FC32-834B-BA2F-45D4B3B28F32}"/>
              </a:ext>
            </a:extLst>
          </p:cNvPr>
          <p:cNvPicPr>
            <a:picLocks noChangeAspect="1"/>
          </p:cNvPicPr>
          <p:nvPr/>
        </p:nvPicPr>
        <p:blipFill>
          <a:blip r:embed="rId2"/>
          <a:stretch>
            <a:fillRect/>
          </a:stretch>
        </p:blipFill>
        <p:spPr>
          <a:xfrm>
            <a:off x="151190" y="2583545"/>
            <a:ext cx="8841620" cy="3701143"/>
          </a:xfrm>
          <a:prstGeom prst="rect">
            <a:avLst/>
          </a:prstGeom>
        </p:spPr>
      </p:pic>
    </p:spTree>
    <p:extLst>
      <p:ext uri="{BB962C8B-B14F-4D97-AF65-F5344CB8AC3E}">
        <p14:creationId xmlns:p14="http://schemas.microsoft.com/office/powerpoint/2010/main" val="9922457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11C988-ED2C-0D47-87CD-CC262D87A1FA}"/>
              </a:ext>
            </a:extLst>
          </p:cNvPr>
          <p:cNvSpPr>
            <a:spLocks noGrp="1"/>
          </p:cNvSpPr>
          <p:nvPr>
            <p:ph type="title"/>
          </p:nvPr>
        </p:nvSpPr>
        <p:spPr/>
        <p:txBody>
          <a:bodyPr/>
          <a:lstStyle/>
          <a:p>
            <a:r>
              <a:rPr lang="en-US" dirty="0"/>
              <a:t>Data cleanup</a:t>
            </a:r>
          </a:p>
        </p:txBody>
      </p:sp>
      <p:sp>
        <p:nvSpPr>
          <p:cNvPr id="3" name="Content Placeholder 2">
            <a:extLst>
              <a:ext uri="{FF2B5EF4-FFF2-40B4-BE49-F238E27FC236}">
                <a16:creationId xmlns:a16="http://schemas.microsoft.com/office/drawing/2014/main" id="{9DF6465D-4FA2-544A-A3CD-42A260AB144A}"/>
              </a:ext>
            </a:extLst>
          </p:cNvPr>
          <p:cNvSpPr>
            <a:spLocks noGrp="1"/>
          </p:cNvSpPr>
          <p:nvPr>
            <p:ph idx="1"/>
          </p:nvPr>
        </p:nvSpPr>
        <p:spPr/>
        <p:txBody>
          <a:bodyPr/>
          <a:lstStyle/>
          <a:p>
            <a:r>
              <a:rPr lang="en-US" dirty="0"/>
              <a:t>The series could not all be pulled at once from the World Bank, so there was manual data manipulation to create a single data set</a:t>
            </a:r>
          </a:p>
          <a:p>
            <a:r>
              <a:rPr lang="en-US" dirty="0"/>
              <a:t>The data available for each series varied in the consistency of collection geographically and over time</a:t>
            </a:r>
          </a:p>
          <a:p>
            <a:r>
              <a:rPr lang="en-US" dirty="0"/>
              <a:t>We decided to narrow the scope of the data we used to 2000-2015 and to use aggregated regions instead of countries</a:t>
            </a:r>
          </a:p>
          <a:p>
            <a:endParaRPr lang="en-US" dirty="0"/>
          </a:p>
        </p:txBody>
      </p:sp>
    </p:spTree>
    <p:extLst>
      <p:ext uri="{BB962C8B-B14F-4D97-AF65-F5344CB8AC3E}">
        <p14:creationId xmlns:p14="http://schemas.microsoft.com/office/powerpoint/2010/main" val="39897749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DC8D07-27B4-214E-BFA4-1B15EFAF2463}"/>
              </a:ext>
            </a:extLst>
          </p:cNvPr>
          <p:cNvSpPr>
            <a:spLocks noGrp="1"/>
          </p:cNvSpPr>
          <p:nvPr>
            <p:ph type="title"/>
          </p:nvPr>
        </p:nvSpPr>
        <p:spPr/>
        <p:txBody>
          <a:bodyPr/>
          <a:lstStyle/>
          <a:p>
            <a:r>
              <a:rPr lang="en-US" dirty="0"/>
              <a:t>Regressions</a:t>
            </a:r>
          </a:p>
        </p:txBody>
      </p:sp>
      <p:sp>
        <p:nvSpPr>
          <p:cNvPr id="3" name="Content Placeholder 2">
            <a:extLst>
              <a:ext uri="{FF2B5EF4-FFF2-40B4-BE49-F238E27FC236}">
                <a16:creationId xmlns:a16="http://schemas.microsoft.com/office/drawing/2014/main" id="{1F744D59-9241-2E4C-A75B-7401B22FF24C}"/>
              </a:ext>
            </a:extLst>
          </p:cNvPr>
          <p:cNvSpPr>
            <a:spLocks noGrp="1"/>
          </p:cNvSpPr>
          <p:nvPr>
            <p:ph idx="1"/>
          </p:nvPr>
        </p:nvSpPr>
        <p:spPr/>
        <p:txBody>
          <a:bodyPr/>
          <a:lstStyle/>
          <a:p>
            <a:r>
              <a:rPr lang="en-US" dirty="0"/>
              <a:t>We explored linear, decision tree, and random forest models</a:t>
            </a:r>
          </a:p>
        </p:txBody>
      </p:sp>
    </p:spTree>
    <p:extLst>
      <p:ext uri="{BB962C8B-B14F-4D97-AF65-F5344CB8AC3E}">
        <p14:creationId xmlns:p14="http://schemas.microsoft.com/office/powerpoint/2010/main" val="34208119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E8A26-AF02-7B48-A2E9-78B6963472E9}"/>
              </a:ext>
            </a:extLst>
          </p:cNvPr>
          <p:cNvSpPr>
            <a:spLocks noGrp="1"/>
          </p:cNvSpPr>
          <p:nvPr>
            <p:ph type="title"/>
          </p:nvPr>
        </p:nvSpPr>
        <p:spPr/>
        <p:txBody>
          <a:bodyPr/>
          <a:lstStyle/>
          <a:p>
            <a:r>
              <a:rPr lang="en-US" dirty="0"/>
              <a:t>Linear Regression</a:t>
            </a:r>
          </a:p>
        </p:txBody>
      </p:sp>
      <p:sp>
        <p:nvSpPr>
          <p:cNvPr id="3" name="Content Placeholder 2">
            <a:extLst>
              <a:ext uri="{FF2B5EF4-FFF2-40B4-BE49-F238E27FC236}">
                <a16:creationId xmlns:a16="http://schemas.microsoft.com/office/drawing/2014/main" id="{53F0D325-804C-7845-A8D9-5A3D1E60D8C8}"/>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047142802"/>
      </p:ext>
    </p:extLst>
  </p:cSld>
  <p:clrMapOvr>
    <a:masterClrMapping/>
  </p:clrMapOvr>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docProps/app.xml><?xml version="1.0" encoding="utf-8"?>
<Properties xmlns="http://schemas.openxmlformats.org/officeDocument/2006/extended-properties" xmlns:vt="http://schemas.openxmlformats.org/officeDocument/2006/docPropsVTypes">
  <Template>Parcel</Template>
  <TotalTime>203</TotalTime>
  <Words>282</Words>
  <Application>Microsoft Macintosh PowerPoint</Application>
  <PresentationFormat>On-screen Show (4:3)</PresentationFormat>
  <Paragraphs>29</Paragraphs>
  <Slides>13</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13</vt:i4>
      </vt:variant>
    </vt:vector>
  </HeadingPairs>
  <TitlesOfParts>
    <vt:vector size="16" baseType="lpstr">
      <vt:lpstr>Arial</vt:lpstr>
      <vt:lpstr>Gill Sans MT</vt:lpstr>
      <vt:lpstr>Parcel</vt:lpstr>
      <vt:lpstr>Maternal mortality</vt:lpstr>
      <vt:lpstr>Our data</vt:lpstr>
      <vt:lpstr>Data series</vt:lpstr>
      <vt:lpstr>Lifetime risk of maternal death</vt:lpstr>
      <vt:lpstr>Health care expenditures</vt:lpstr>
      <vt:lpstr>Mortality &amp; government spending</vt:lpstr>
      <vt:lpstr>Data cleanup</vt:lpstr>
      <vt:lpstr>Regressions</vt:lpstr>
      <vt:lpstr>Linear Regression</vt:lpstr>
      <vt:lpstr>Decision tree</vt:lpstr>
      <vt:lpstr>Random forest</vt:lpstr>
      <vt:lpstr>Next steps</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Maternal mortality</dc:title>
  <dc:creator>Carolyn West</dc:creator>
  <cp:lastModifiedBy>Carolyn West</cp:lastModifiedBy>
  <cp:revision>15</cp:revision>
  <dcterms:created xsi:type="dcterms:W3CDTF">2020-01-09T00:43:34Z</dcterms:created>
  <dcterms:modified xsi:type="dcterms:W3CDTF">2020-01-14T02:07:25Z</dcterms:modified>
</cp:coreProperties>
</file>